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123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22" r:id="rId80"/>
    <p:sldId id="368" r:id="rId81"/>
    <p:sldId id="375" r:id="rId82"/>
    <p:sldId id="377" r:id="rId83"/>
    <p:sldId id="382" r:id="rId84"/>
    <p:sldId id="383" r:id="rId85"/>
    <p:sldId id="384" r:id="rId86"/>
    <p:sldId id="387" r:id="rId87"/>
    <p:sldId id="388" r:id="rId88"/>
    <p:sldId id="389" r:id="rId89"/>
    <p:sldId id="378" r:id="rId90"/>
    <p:sldId id="379" r:id="rId91"/>
    <p:sldId id="380" r:id="rId92"/>
    <p:sldId id="381" r:id="rId93"/>
    <p:sldId id="392" r:id="rId94"/>
    <p:sldId id="390" r:id="rId95"/>
    <p:sldId id="394" r:id="rId96"/>
    <p:sldId id="395" r:id="rId97"/>
    <p:sldId id="396" r:id="rId98"/>
    <p:sldId id="397" r:id="rId99"/>
    <p:sldId id="391" r:id="rId100"/>
    <p:sldId id="401" r:id="rId101"/>
    <p:sldId id="403" r:id="rId102"/>
    <p:sldId id="402" r:id="rId103"/>
    <p:sldId id="376" r:id="rId104"/>
    <p:sldId id="400" r:id="rId105"/>
    <p:sldId id="399" r:id="rId106"/>
    <p:sldId id="282" r:id="rId107"/>
    <p:sldId id="281" r:id="rId108"/>
    <p:sldId id="286" r:id="rId109"/>
    <p:sldId id="398" r:id="rId110"/>
    <p:sldId id="290" r:id="rId111"/>
    <p:sldId id="291" r:id="rId112"/>
    <p:sldId id="297" r:id="rId113"/>
    <p:sldId id="296" r:id="rId114"/>
    <p:sldId id="285" r:id="rId115"/>
    <p:sldId id="278" r:id="rId116"/>
    <p:sldId id="283" r:id="rId117"/>
    <p:sldId id="294" r:id="rId118"/>
    <p:sldId id="287" r:id="rId119"/>
    <p:sldId id="295" r:id="rId120"/>
    <p:sldId id="293" r:id="rId121"/>
    <p:sldId id="259" r:id="rId1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3661" autoAdjust="0"/>
  </p:normalViewPr>
  <p:slideViewPr>
    <p:cSldViewPr snapToGrid="0" showGuides="1">
      <p:cViewPr varScale="1">
        <p:scale>
          <a:sx n="78" d="100"/>
          <a:sy n="78" d="100"/>
        </p:scale>
        <p:origin x="96" y="5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notesMaster" Target="notesMasters/notesMaster1.xml"/><Relationship Id="rId12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presProps" Target="pres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12/05/2025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AABA-B03A-7BFD-6537-1AF4CE3B8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31ABB3C-AB45-FBE0-FA58-B5802701B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803AE2-BAD8-8F35-12E9-0B0B7A54943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E19463-74E5-1FE2-EBD0-5026FA441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4B31BA-3C10-E557-346F-5A8767D56B2F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94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D523-7E06-3E0D-E2A0-545B374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9BFE8A-54DC-B80D-D0A0-F07412A88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F20A-C4A4-13A5-8DE1-700E8CC34FDD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9C9E8-A385-167B-8136-483BD06E9529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19BCC2-96E1-36F4-D386-6C319155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66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 –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o DOM?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Model) é uma interface de programação que permite representar e manipular documentos HTML de forma dinâmica.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você carrega uma página web, o navegador cria uma árvore de objetos que representa a estrutura do documento. Cada parte do documento, como elementos, atributos e textos, se torna um objeto que pode ser acessado e manipulado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07B5-42AC-B930-87A8-CE0E3E3C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614569-61E2-B67C-759C-0D3F18D75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CBC247-0190-51BA-3AFC-E170AD00D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Características do DOM: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849556-29C7-76F6-E6F6-3E145840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587538-F004-224B-43FE-3E539E24324D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representa a página web como uma árvore, onde cada nó é um elemento HTML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&lt;p&gt;, etc.).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permite a manipulação dinâmica da página após o carregamento, como adicionar, remover ou modificar elementos.</a:t>
            </a:r>
          </a:p>
        </p:txBody>
      </p:sp>
    </p:spTree>
    <p:extLst>
      <p:ext uri="{BB962C8B-B14F-4D97-AF65-F5344CB8AC3E}">
        <p14:creationId xmlns:p14="http://schemas.microsoft.com/office/powerpoint/2010/main" val="3692154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4D30-1CEC-E22D-A783-83064EA9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A4647F-C7BB-ED32-C0CE-F5AFD7D08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434E08-363A-C52C-A0C6-818234D142F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91F1E1-D89F-37A0-D92C-ADE7D0572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9E6E40-78F5-9204-C904-B48E482A9B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manipular um elemento no DOM, primeiro precisamos selecioná-lo.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oferece várias maneiras de selecionar elementos dentro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19405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A706-22C6-FB37-6738-EFD393BA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00D5DA-915D-BD5A-0B3F-5ABE452ED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5D4425-9D95-8221-7BF7-5835E26CEE7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D1E6E02-8F68-52F3-FDFC-1A214159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66CC00-F494-0950-5602-AEC2E2E7D2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um único elemento com base no seu ID.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ID é único dentro do documento, o que significa que essa função retorna um único elemento.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1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F4E1-E89C-7213-92A2-DC86544A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2AA7B9-CDBE-B503-99D6-6655300E3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3D2C-1E59-82B5-CF6A-31D0AD7F25B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329B14-093A-C16C-2556-80EC87BD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84CB8E-54DF-8B05-19AC-09164882AB64}"/>
              </a:ext>
            </a:extLst>
          </p:cNvPr>
          <p:cNvSpPr txBox="1"/>
          <p:nvPr/>
        </p:nvSpPr>
        <p:spPr>
          <a:xfrm>
            <a:off x="676174" y="1803057"/>
            <a:ext cx="102644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getElementsByClassName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Seleciona todos os elementos que possuem uma classe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Retorna uma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coleção de elementos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HTMLCollection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mesmo que haja apenas um elemento com aquela classe.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let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elementos 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document.getElementsByClassName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('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minhaClasse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6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B7D6-E701-2AB2-2C3A-916C9191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E08635-0B91-4A0A-E6B6-E3AC04F89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D1714-84B9-CA24-1379-3325002EB92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8091DF-B10D-FAE1-84C9-319CC677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9DF1FD-B643-F25C-6E01-220206BC2322}"/>
              </a:ext>
            </a:extLst>
          </p:cNvPr>
          <p:cNvSpPr txBox="1"/>
          <p:nvPr/>
        </p:nvSpPr>
        <p:spPr>
          <a:xfrm>
            <a:off x="580769" y="1579919"/>
            <a:ext cx="10948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todos os elementos de uma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 uma coleção de elementos.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elementos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5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73F9-410F-CCCE-DEC7-2115E164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7DD99-2FA6-83C0-8AA0-F405F84E8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D31323-A8CA-0315-BD6F-35A357ABB89A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093198-3FC9-D6E2-787B-B651BB44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BA6E49-6134-C786-932E-B5269DAB3D90}"/>
              </a:ext>
            </a:extLst>
          </p:cNvPr>
          <p:cNvSpPr txBox="1"/>
          <p:nvPr/>
        </p:nvSpPr>
        <p:spPr>
          <a:xfrm>
            <a:off x="676174" y="1803057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das funcionalidades principais do DOM é a capacidade de alterar o conteúdo de elementos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Isso é feito por meio de propriedades como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85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9916-2585-8A8C-8EC0-DAB59FB8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A29D72-C832-3A8A-58CE-E8DD73E4C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50628E-BB98-1404-5969-0802DB63EFC4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554B22-5010-CD16-A11E-021C5637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28124D-6CF7-B897-B69D-E36D7E9CA7AB}"/>
              </a:ext>
            </a:extLst>
          </p:cNvPr>
          <p:cNvSpPr txBox="1"/>
          <p:nvPr/>
        </p:nvSpPr>
        <p:spPr>
          <a:xfrm>
            <a:off x="676174" y="1803057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texto simples de um elemento, sem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conteúdo HTML de um elemento, permitindo a inserção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2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BC3-DB96-537F-5A8D-9D657AC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88A3F8-8B1E-83A1-3943-FEE1BEA40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ED001-B9A5-EA11-A9FF-D25502289C9B}"/>
              </a:ext>
            </a:extLst>
          </p:cNvPr>
          <p:cNvSpPr txBox="1"/>
          <p:nvPr/>
        </p:nvSpPr>
        <p:spPr>
          <a:xfrm>
            <a:off x="1100909" y="296092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E4840B-C213-C492-2469-D0F6D3CB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05FE6-DC62-563F-AF8B-1958B8785B08}"/>
              </a:ext>
            </a:extLst>
          </p:cNvPr>
          <p:cNvSpPr txBox="1"/>
          <p:nvPr/>
        </p:nvSpPr>
        <p:spPr>
          <a:xfrm>
            <a:off x="515536" y="1176958"/>
            <a:ext cx="10264420" cy="586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1: Alterar o Título de uma Página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Você está desenvolvendo um blog e precisa permitir que o título da postagem seja alterado dinamicamente.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alterar o título da postagem.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título de postagem.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2.Crie um botão que, quando clicado, altere o título da postagem para "Novo Título da Postagem".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54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EB34-FC93-1513-B738-12B3CD37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21261A-FAE6-7120-6188-D405980FA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8909C-E2B4-C3FA-3C05-A24327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0E2364-94F8-1AC5-E2BD-76C55CAC058E}"/>
              </a:ext>
            </a:extLst>
          </p:cNvPr>
          <p:cNvSpPr txBox="1"/>
          <p:nvPr/>
        </p:nvSpPr>
        <p:spPr>
          <a:xfrm>
            <a:off x="420130" y="499158"/>
            <a:ext cx="10520566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 Exercício 2: Exibir um Texto de Boas-Vindas Personalizado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aplicação de login, você deseja exibir uma mensagem personalizada para o usuário com seu nome.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uma mensagem de boas-vindas com o nome do usuário.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campo de entrada onde o usuário possa digitar seu nome.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que, quando clicado, exiba uma mensagem de boas-vindas com o nome digitado.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89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16D9-CA97-1FA3-3C73-2FAC14F7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5FB0FD-5F77-4CBA-4F4E-49510962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246B3-A0AC-B9E5-003B-74C265FC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890A21-795D-EDBB-615C-AF3AC27B4604}"/>
              </a:ext>
            </a:extLst>
          </p:cNvPr>
          <p:cNvSpPr txBox="1"/>
          <p:nvPr/>
        </p:nvSpPr>
        <p:spPr>
          <a:xfrm>
            <a:off x="383059" y="691978"/>
            <a:ext cx="10557637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3: Atualizar o Preço de um Produto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loja online, você deseja atualizar o preço de um produto quando o usuário selecionar uma nova opção de cor.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atualizar o preço do produto com base na seleção do usuário.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lista de seleção com diferentes cores de um produto.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Cada cor deve ter um preço diferente.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Quando o usuário selecionar uma cor, o preço deve ser atualizado.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AAF2-1A5E-79FE-4BAF-71DA332A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19B5FC-1C00-3EE9-6E4F-9FABEECC3F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401BCB-9909-DD7E-6D66-9AE0BF39A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D7D7FD-4046-DF86-4EA4-7F391E24D638}"/>
              </a:ext>
            </a:extLst>
          </p:cNvPr>
          <p:cNvSpPr txBox="1"/>
          <p:nvPr/>
        </p:nvSpPr>
        <p:spPr>
          <a:xfrm>
            <a:off x="243790" y="435729"/>
            <a:ext cx="10264420" cy="642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4: Exibir a Quantidade de Itens no Carrinho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 site de e-commerce, você deseja mostrar a quantidade de itens no carrinho do usuário, que pode ser alterada conforme o usuário adiciona ou remove itens.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a quantidade de itens no carrinho.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para adicionar um item ao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área que exibe a quantidade de itens no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Sempre que o botão for clicado, a quantidade de itens deve ser atualizada.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92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9F387-9878-AD4A-46B8-FC67D71D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0D79DD-C18B-633A-F497-CF6C272B8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9A39AA-75BE-C227-738C-AEE01713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38C690-29B0-F0D0-7211-C8068777BE59}"/>
              </a:ext>
            </a:extLst>
          </p:cNvPr>
          <p:cNvSpPr txBox="1"/>
          <p:nvPr/>
        </p:nvSpPr>
        <p:spPr>
          <a:xfrm>
            <a:off x="676276" y="1790700"/>
            <a:ext cx="1026442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5: Inserir uma frase com HTML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página, você deseja permitir que um texto seja inserido com HTML dinâmico (o usuário digitar o texto no input e aparecer abaixo).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20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8F19-855B-B8B6-0BC0-C7E66B7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93939D-AC6A-0CA7-6D20-9A16BD4AD1E6}"/>
              </a:ext>
            </a:extLst>
          </p:cNvPr>
          <p:cNvSpPr/>
          <p:nvPr/>
        </p:nvSpPr>
        <p:spPr>
          <a:xfrm>
            <a:off x="-111211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D089A9-9576-0720-5D12-7C38BAB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F8A7F7-6B13-14F7-F8D9-2AD15FC02B3B}"/>
              </a:ext>
            </a:extLst>
          </p:cNvPr>
          <p:cNvSpPr txBox="1"/>
          <p:nvPr/>
        </p:nvSpPr>
        <p:spPr>
          <a:xfrm>
            <a:off x="293216" y="690948"/>
            <a:ext cx="1026442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6: Criar uma Lista de Links Dinâmica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 Usar </a:t>
            </a:r>
            <a:r>
              <a:rPr lang="pt-BR" sz="240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innerHTML</a:t>
            </a: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criar dinamicamente uma lista de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 Crie uma área vazia onde serão inseridos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Ao clicar no botão, insira os links na área.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google.com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github.com 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stackoverflow.com. 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19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7B91-0A8E-6EDD-C3BE-7FFD79578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ED19F9-7BE2-5CB0-4A14-1D6DFE884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D0B9C-EB67-DA96-0228-24600CC061C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13DBA7-014E-D7FA-899D-385CCAE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A268F8-5EC1-4704-D412-F8B393A0FED5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Alterar a Cor de Fundo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cor de fundo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Crie um botão que, quando clicado, muda a cor de fundo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1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DD1D-B8C3-0FEE-0232-27604214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9106C-ACA4-123C-3322-2B95D54A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18B97-9F11-13AB-C390-7EB9037446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2BA186-5017-316B-9D79-336ABE39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0496-0305-0306-05D9-BC387DC189B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Alterar o Tamanho da Fonte de um Texto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tamanho da fonte de um texto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p com um texto inicial.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tamanho da fonte do p.</a:t>
            </a:r>
          </a:p>
        </p:txBody>
      </p:sp>
    </p:spTree>
    <p:extLst>
      <p:ext uri="{BB962C8B-B14F-4D97-AF65-F5344CB8AC3E}">
        <p14:creationId xmlns:p14="http://schemas.microsoft.com/office/powerpoint/2010/main" val="3187628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61F5-5DA1-DB34-6309-49BCBCFC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0B3EAD-375B-54B0-A0A3-3749589FB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BCA0DE-C065-BC6C-4B8E-5D18FD104F0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2EFB42-8434-D535-114C-9F0D2F46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88D3EB-6652-908E-D32B-C2DFA961082F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Alterar o Estilo de uma Borda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estilo da borda de um elemento ao clicar em um botão.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uma borda.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estilo da borda (por exemplo, de linha sólida para pontilhada).</a:t>
            </a:r>
          </a:p>
        </p:txBody>
      </p:sp>
    </p:spTree>
    <p:extLst>
      <p:ext uri="{BB962C8B-B14F-4D97-AF65-F5344CB8AC3E}">
        <p14:creationId xmlns:p14="http://schemas.microsoft.com/office/powerpoint/2010/main" val="3282372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B25-F88E-6CC4-FE70-1170E65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84CF96-0CE7-591B-43C0-CFD5E450D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E53687-41FD-F8B5-38CC-E6B6756C62F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2EE97D-04AC-2AC7-71AD-99D8C49C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49B663-AAA6-CCC2-0C48-C387C541A6F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Alterar a Opacidade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opacidade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 fundo.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botão que, ao ser clicado, altera a opacidade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fazendo ele ficar mais transparente.</a:t>
            </a:r>
          </a:p>
        </p:txBody>
      </p:sp>
    </p:spTree>
    <p:extLst>
      <p:ext uri="{BB962C8B-B14F-4D97-AF65-F5344CB8AC3E}">
        <p14:creationId xmlns:p14="http://schemas.microsoft.com/office/powerpoint/2010/main" val="4168476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D7EEA-8B9C-2EF4-3203-1382F08D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882CF3-9006-1298-3C47-80BC0AC0F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71CE72-4D46-CF7A-383F-DE28F414B4B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30288B-6514-2C3B-AAED-7956A8A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4668968-A927-7C9E-1A1B-A498AB8019D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Exercício 5: Alternar entre Modo Claro e Modo Escuro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Objetivo:</a:t>
            </a:r>
            <a:r>
              <a:rPr lang="pt-BR" sz="2800" dirty="0">
                <a:solidFill>
                  <a:schemeClr val="bg1"/>
                </a:solidFill>
              </a:rPr>
              <a:t> Alternar entre o modo claro e o modo escuro de um site ao clicar em um botão.</a:t>
            </a: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Instruções: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Crie um botão que, quando clicado, alterna a cor de fundo da página e a cor do texto entre o modo claro e escuro.</a:t>
            </a: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O modo claro terá um fundo branco e texto preto, e o modo escuro terá um fundo preto e texto branco.</a:t>
            </a:r>
          </a:p>
        </p:txBody>
      </p:sp>
    </p:spTree>
    <p:extLst>
      <p:ext uri="{BB962C8B-B14F-4D97-AF65-F5344CB8AC3E}">
        <p14:creationId xmlns:p14="http://schemas.microsoft.com/office/powerpoint/2010/main" val="254180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33A1-9121-C923-183A-3FBDE89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39736C-C429-4BE4-C16F-E21E98F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251D4B-6A7B-5947-AE92-DC32854DE439}"/>
              </a:ext>
            </a:extLst>
          </p:cNvPr>
          <p:cNvSpPr txBox="1"/>
          <p:nvPr/>
        </p:nvSpPr>
        <p:spPr>
          <a:xfrm>
            <a:off x="168167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Validação Visual de Campo Obrigatório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F0CE-0385-86FC-CCCA-3AD779F9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6B509C-00B5-F584-9BA5-289E6A6420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Contexto:</a:t>
            </a:r>
            <a:r>
              <a:rPr lang="pt-BR" sz="2800" dirty="0">
                <a:solidFill>
                  <a:schemeClr val="bg1"/>
                </a:solidFill>
              </a:rPr>
              <a:t> Um formulário de inscrição exige que o nome seja preenchido. Caso contrário, o campo deve ficar com borda vermelha.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Enunciado: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Crie um formulário com um campo de nome e um botão "Enviar". Se o campo estiver vazio, pinte a borda do input de vermelho.</a:t>
            </a:r>
          </a:p>
          <a:p>
            <a:r>
              <a:rPr lang="pt-BR" sz="2800" dirty="0">
                <a:solidFill>
                  <a:schemeClr val="bg1"/>
                </a:solidFill>
              </a:rPr>
              <a:t>Objetivo: Alterar dinamicamente a </a:t>
            </a:r>
            <a:r>
              <a:rPr lang="pt-BR" sz="2800" dirty="0" err="1">
                <a:solidFill>
                  <a:schemeClr val="bg1"/>
                </a:solidFill>
              </a:rPr>
              <a:t>border</a:t>
            </a:r>
            <a:r>
              <a:rPr lang="pt-BR" sz="2800" dirty="0">
                <a:solidFill>
                  <a:schemeClr val="bg1"/>
                </a:solidFill>
              </a:rPr>
              <a:t> do input via DOM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5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0D57-D8F8-34A3-7798-93C2216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A451A-427F-2769-D7A1-3B02F13F16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F65681-67A8-8071-9835-6C6F78AE165D}"/>
              </a:ext>
            </a:extLst>
          </p:cNvPr>
          <p:cNvSpPr txBox="1"/>
          <p:nvPr/>
        </p:nvSpPr>
        <p:spPr>
          <a:xfrm>
            <a:off x="1075038" y="602963"/>
            <a:ext cx="1079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Aumentar e Diminuir Fonte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CF2512-1874-7E3D-F23F-31F9B2B64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A8F174-F543-0D72-5BF7-CB69EEC41FCE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Usuário deseja ajustar o tamanho da fonte para leitura. Que  tenha botão de aumentar e diminuir.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None/>
            </a:pPr>
            <a:endParaRPr lang="pt-BR" sz="2800" dirty="0"/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65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DF5E-2DC4-69B9-D91D-D5196316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69C67E-ED39-0A15-0929-09941E608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64E3467-BFD4-C756-4B3C-D9B53EE82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62454F-6C3A-3BC5-7881-50034CE67411}"/>
              </a:ext>
            </a:extLst>
          </p:cNvPr>
          <p:cNvSpPr txBox="1"/>
          <p:nvPr/>
        </p:nvSpPr>
        <p:spPr>
          <a:xfrm>
            <a:off x="515536" y="901013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</a:t>
            </a:r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classList</a:t>
            </a: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vez de modificar diretamente os estilos, use classes CSS.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Estilo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EstiloContexto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Após clique, um botão fica visualmente desativado.</a:t>
            </a:r>
          </a:p>
        </p:txBody>
      </p:sp>
    </p:spTree>
    <p:extLst>
      <p:ext uri="{BB962C8B-B14F-4D97-AF65-F5344CB8AC3E}">
        <p14:creationId xmlns:p14="http://schemas.microsoft.com/office/powerpoint/2010/main" val="415281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0791F-AA9D-47CC-20FB-815C9D5B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3AC5C3C-11A4-1C91-7F82-68B73FB82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84C102-9E4D-E979-5846-09A4611872F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 Produto em Promoção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A89B32-B903-568A-63BF-643B8856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D74AF01-150F-8109-1836-F52B38D6ECB9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uma loja online, quando o usuário clica em um botão, o card do produto deve destacar a promoção com uma borda e cor de fundo especial.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Enunciado:Ao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clicar em "Ver Promoção", destaque o card com cor de fundo amarela e borda azul.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múltiplas propriedades CSS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8910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7D12-D513-BF3E-11A7-A764C1ED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C2157F-2D68-B6C4-0636-140CA074F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72DE39-0800-6670-7357-A53537F53A18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99566A-7890-8E3B-5EFD-E33A8E2E74E5}"/>
              </a:ext>
            </a:extLst>
          </p:cNvPr>
          <p:cNvSpPr txBox="1"/>
          <p:nvPr/>
        </p:nvSpPr>
        <p:spPr>
          <a:xfrm>
            <a:off x="5019261" y="2584682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279FC-CEDF-E093-8451-53DFD8D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5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D415-CBC6-94CC-6670-91CEBAD1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3619FB-7C74-B9C6-4981-5868FF5C8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29731-F620-4B7C-CC62-EF50400384E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eventos?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128718-638C-E762-A343-BF06CA17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30E09E-9941-5653-BC9C-16B4593E9195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 são ações ou ocorrências que acontecem no navegador e que podemos capturar e responder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clicar em um botão, digitar no teclado, mover o mouse, carregar a página, etc.</a:t>
            </a:r>
          </a:p>
        </p:txBody>
      </p:sp>
    </p:spTree>
    <p:extLst>
      <p:ext uri="{BB962C8B-B14F-4D97-AF65-F5344CB8AC3E}">
        <p14:creationId xmlns:p14="http://schemas.microsoft.com/office/powerpoint/2010/main" val="202645739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6890</Words>
  <Application>Microsoft Office PowerPoint</Application>
  <PresentationFormat>Widescreen</PresentationFormat>
  <Paragraphs>795</Paragraphs>
  <Slides>116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116</vt:i4>
      </vt:variant>
    </vt:vector>
  </HeadingPairs>
  <TitlesOfParts>
    <vt:vector size="126" baseType="lpstr">
      <vt:lpstr>Arial</vt:lpstr>
      <vt:lpstr>Arial Unicode MS</vt:lpstr>
      <vt:lpstr>Calibri</vt:lpstr>
      <vt:lpstr>Consolas</vt:lpstr>
      <vt:lpstr>Roboto Mono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59</cp:revision>
  <dcterms:created xsi:type="dcterms:W3CDTF">2023-06-14T19:22:19Z</dcterms:created>
  <dcterms:modified xsi:type="dcterms:W3CDTF">2025-05-12T20:56:16Z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